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5" r:id="rId4"/>
    <p:sldId id="290" r:id="rId5"/>
    <p:sldId id="301" r:id="rId6"/>
    <p:sldId id="309" r:id="rId7"/>
    <p:sldId id="327" r:id="rId8"/>
    <p:sldId id="317" r:id="rId9"/>
    <p:sldId id="336" r:id="rId10"/>
    <p:sldId id="345" r:id="rId11"/>
    <p:sldId id="339" r:id="rId12"/>
    <p:sldId id="340" r:id="rId13"/>
    <p:sldId id="342" r:id="rId14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74D0-EE8A-61CC-CBFB-8B032C247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61F18-AE23-C19D-AF45-50A67D917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84A97-BDB5-B0A8-A7C5-173CD55E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CDFC-55FB-17FD-5160-46C0C0F0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F331C-7EC0-E2AC-16AE-C224EC34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5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41CD-1E63-E6A2-E9AC-0CE87554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A99A0-9645-98FA-1427-BC38C26B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2665D-5A08-4B2C-FC3D-73DCBD99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99702-8E33-D2A5-BAF1-AAFC48D05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A448E-4984-5534-BFD4-EE688B38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33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F4C45-D509-3944-CE4B-5F1A9AF42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DE051-30B1-CCDF-9D37-216D7FC9E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9D6D8-4A46-0EBB-F59D-6957092A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B752-766F-2E7E-C82F-EBCD826D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4CB2-BAC1-C74A-83FC-E50EAB86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16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CA4E-6C33-8D04-6294-CCCE1900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B30D-B351-AAED-8131-28218A04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9F6E-9ADD-C11B-5D25-D4C562BC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7CA83-6727-E040-355B-0A39AF25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4A433-350C-902B-FFE6-5FAF02BD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09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04B5-58F9-C47C-973E-054D9879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37D90-2D9D-E936-B3F4-CD058B21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5201E-DC88-388E-69E2-86D5084E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1FED-2354-16E2-ED57-51A5C34C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C4D75-8FC8-CACE-0C46-793EB9DB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34C4-85CF-42A0-5E94-1A65520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A4D4-D42E-CEA8-93AC-F891EFB42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F60D2-700A-BDBE-6D4F-2C5DCC11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FBA04-29AD-8A33-3066-4D750C44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492C0-D002-20D3-AB13-498FAC59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D2142-AA32-2917-13EF-F0ABC326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8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A4CD-ACFE-0082-52F1-86E09F57D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BB086-D9B9-6459-D77A-32D93EA9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64AD4-80F8-8BF6-1B2A-C0DA71DC8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42100-8E3A-AA68-3ECC-37B28D021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53E70-7708-C8BD-73C6-42512749A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B400C-D721-EC04-5F5B-1FAF7EC4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F2EA1-2FF5-169C-1B98-49597B98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5543E-6992-B4E2-6184-41E01AE6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7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5EFF-6ABA-A564-7392-35BBCD1C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E0310-B962-2AD3-511C-CDECFEE9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C320A-5D6D-BADA-6114-FCAA7729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2EF0C-A6B0-B474-A65D-B100A2F8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22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0A764-7DE8-D63C-6713-8EA570DF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F3BE3-50FF-DB8E-92AB-0C1E2F33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1DA3F-69E1-215F-1D6B-2D11C7FA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02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13E6-41F1-FE46-A4E4-3640D408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1ED8-B308-1321-909B-ECE99D47C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82CED-102E-55BB-2F19-2C4C76A8C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075FF-1714-727C-2AC6-2A6C835F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14710-606F-13DC-BC65-D0914879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6F281-1C90-5C24-2010-2F8A300F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3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5B56-968E-571C-480E-9547F97E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7477E-F70B-3FBC-1ACB-CDED4CC7A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1174D-4909-6EEF-4C02-CA1B10BF0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ABBF7-4BB5-4513-9923-7FD89381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E8C50-560E-BD8E-2D49-FE73EC45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81B3C-A307-D8A3-FC33-04289079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97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A409B-06DC-D24F-8684-30BB820E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DEA88-5FD9-5913-B5DF-4D1D7E85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20853-4DD7-FF78-D852-D59B4D7B2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20CE-4826-4DDE-BEC8-7F81B26E38D2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99CC-E3BB-89EF-8411-9110D500E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48BE-7542-B06D-AF11-502BC4DD9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482B-BF7F-4227-B692-E73B0BEA82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04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iyelectromusic.com/2024/05/07/educational-diy-synth-th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D5B8-290E-F4B0-4681-76706014F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238"/>
            <a:ext cx="9144000" cy="2387600"/>
          </a:xfrm>
        </p:spPr>
        <p:txBody>
          <a:bodyPr/>
          <a:lstStyle/>
          <a:p>
            <a:r>
              <a:rPr lang="en-GB" dirty="0"/>
              <a:t>The Educational</a:t>
            </a:r>
            <a:br>
              <a:rPr lang="en-GB" dirty="0"/>
            </a:br>
            <a:r>
              <a:rPr lang="en-GB" dirty="0"/>
              <a:t>DIY Synth 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5E73-E6B8-420D-1438-C314FE744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129" y="4453686"/>
            <a:ext cx="4410635" cy="165576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Project Selection – v0.1 – June 2025</a:t>
            </a:r>
          </a:p>
          <a:p>
            <a:r>
              <a:rPr lang="en-GB" dirty="0"/>
              <a:t>© </a:t>
            </a:r>
            <a:r>
              <a:rPr lang="en-GB" dirty="0" err="1"/>
              <a:t>diyelectromusic</a:t>
            </a:r>
            <a:r>
              <a:rPr lang="en-GB" dirty="0"/>
              <a:t> 2025</a:t>
            </a:r>
          </a:p>
          <a:p>
            <a:endParaRPr lang="en-GB" dirty="0"/>
          </a:p>
          <a:p>
            <a:r>
              <a:rPr lang="en-GB" sz="1800" i="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https://diyelectromusic.com/2024/05/07/educational-diy-synth-thing/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45C8F-3A1B-6778-9B05-B9953BD2B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89" y="4019185"/>
            <a:ext cx="4291722" cy="2524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59A8-00F8-0772-FB28-92B78CFAC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B23A-40DC-F47F-9371-E5129C1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Light Dependant Resistor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663F-3ED1-2654-EAF2-B65D8534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874" y="1690688"/>
            <a:ext cx="3765177" cy="4351338"/>
          </a:xfrm>
        </p:spPr>
        <p:txBody>
          <a:bodyPr>
            <a:normAutofit/>
          </a:bodyPr>
          <a:lstStyle/>
          <a:p>
            <a:r>
              <a:rPr lang="en-GB" dirty="0"/>
              <a:t>Move hand over the LDR.</a:t>
            </a:r>
          </a:p>
          <a:p>
            <a:r>
              <a:rPr lang="en-GB" dirty="0"/>
              <a:t>Experiment with different positions from fully covered to fully open.</a:t>
            </a:r>
          </a:p>
          <a:p>
            <a:r>
              <a:rPr lang="en-GB" dirty="0"/>
              <a:t>This simulates an instrument called a “Theremin”.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34A64-6A61-8106-32BE-88FFD536CA23}"/>
              </a:ext>
            </a:extLst>
          </p:cNvPr>
          <p:cNvSpPr txBox="1"/>
          <p:nvPr/>
        </p:nvSpPr>
        <p:spPr>
          <a:xfrm>
            <a:off x="510989" y="4992970"/>
            <a:ext cx="4201984" cy="1357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Pitch half-way.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and VCA Vol fully clockwise.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0E069-C6C6-D158-72B9-78F6089674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2" y="1417034"/>
            <a:ext cx="7929408" cy="3676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75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A4D10-0E62-4365-4D28-53D9A86D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E6B3-B208-68B3-4346-AC3AB31D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11. Force Sensitive Resistor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8E22-1C0F-69F7-B9CF-300533F29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874" y="1690688"/>
            <a:ext cx="3765177" cy="4351338"/>
          </a:xfrm>
        </p:spPr>
        <p:txBody>
          <a:bodyPr>
            <a:normAutofit/>
          </a:bodyPr>
          <a:lstStyle/>
          <a:p>
            <a:r>
              <a:rPr lang="en-GB" dirty="0"/>
              <a:t>Apply Pressure to the FSR…</a:t>
            </a:r>
          </a:p>
          <a:p>
            <a:pPr lvl="1"/>
            <a:endParaRPr lang="en-GB" dirty="0"/>
          </a:p>
          <a:p>
            <a:r>
              <a:rPr lang="en-GB" dirty="0"/>
              <a:t>Now acts as a “pitch bend” for the Synth Thing.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486ED-8257-6159-D885-CC015972679C}"/>
              </a:ext>
            </a:extLst>
          </p:cNvPr>
          <p:cNvSpPr txBox="1"/>
          <p:nvPr/>
        </p:nvSpPr>
        <p:spPr>
          <a:xfrm>
            <a:off x="510989" y="4992970"/>
            <a:ext cx="4997330" cy="1653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FSR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3V3 and via 10K</a:t>
            </a:r>
            <a:r>
              <a:rPr lang="el-G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Ω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resistor to GND.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and VCA Vol fully clockwise.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Pitch half-way.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23D4A-D19A-63B6-819A-20E5E7DBB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15" y="1380098"/>
            <a:ext cx="7637855" cy="3573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20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9492-A1DE-8A9D-C778-59048B91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E3E44-D3F2-851F-626B-D1E7CA254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2" y="1338879"/>
            <a:ext cx="7829570" cy="3972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5D88D-058D-F707-BC13-D9895074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12. “Thumb” Joystick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BF5E-BB57-2F7C-3744-4D20BA7B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874" y="1690688"/>
            <a:ext cx="3765177" cy="4351338"/>
          </a:xfrm>
        </p:spPr>
        <p:txBody>
          <a:bodyPr>
            <a:normAutofit/>
          </a:bodyPr>
          <a:lstStyle/>
          <a:p>
            <a:r>
              <a:rPr lang="en-GB" dirty="0"/>
              <a:t>Joystick is two potentiometers.</a:t>
            </a:r>
          </a:p>
          <a:p>
            <a:r>
              <a:rPr lang="en-GB" dirty="0"/>
              <a:t>Experiment with different directions.</a:t>
            </a:r>
          </a:p>
          <a:p>
            <a:pPr lvl="1"/>
            <a:endParaRPr lang="en-GB" dirty="0"/>
          </a:p>
          <a:p>
            <a:r>
              <a:rPr lang="en-GB" dirty="0"/>
              <a:t>This now acts as a simple “dual pitch bend” for the Synth Thing.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58B4F-554E-FB87-07D9-38C64F68D220}"/>
              </a:ext>
            </a:extLst>
          </p:cNvPr>
          <p:cNvSpPr txBox="1"/>
          <p:nvPr/>
        </p:nvSpPr>
        <p:spPr>
          <a:xfrm>
            <a:off x="510989" y="4992970"/>
            <a:ext cx="4929363" cy="1949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“X” output to VCO1 CV, “Y” output to VCO2 CV.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check wiring of the joystick module.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and VCA Vol fully clockwise.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and VCO2 Pitch half-way.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273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A382C-DAB0-4193-CDBF-B9C0436E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E1B2-C889-3BF5-CE89-79B2EC27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13. Adjustable Low-pass 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EFAAF-C120-7045-B1F8-3C30EADE7F8C}"/>
              </a:ext>
            </a:extLst>
          </p:cNvPr>
          <p:cNvSpPr txBox="1"/>
          <p:nvPr/>
        </p:nvSpPr>
        <p:spPr>
          <a:xfrm>
            <a:off x="219074" y="4736689"/>
            <a:ext cx="4344716" cy="175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and VCA Amp fully clockwise.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Pitch half-way.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VCO1 square wave output.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940F4-5F33-C076-7ABD-F60E1993D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15" y="1361159"/>
            <a:ext cx="9724074" cy="31651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27C94-72D4-155A-18BB-A70A4D53F606}"/>
              </a:ext>
            </a:extLst>
          </p:cNvPr>
          <p:cNvSpPr txBox="1"/>
          <p:nvPr/>
        </p:nvSpPr>
        <p:spPr>
          <a:xfrm>
            <a:off x="4800600" y="4873588"/>
            <a:ext cx="7391400" cy="2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 the external potentiometer either fully clockwise or fully anti-clockwise until a square wave can be seen on the oscilloscope.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Gradually turn the external potentiometer and note what happens to the resulting waveform – both by listening and by looking at the oscilloscope.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Repeat the experiment with the saw, triangle and sine waves in that order.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3B3A9-F53D-5FDE-DE0B-0876ED711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50" y="168071"/>
            <a:ext cx="2363470" cy="1323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C2C88-C26C-7E06-16DE-050C9A84D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385" y="21132"/>
            <a:ext cx="1835150" cy="1684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06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5DF3-C905-7BEF-AA43-B822D314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Dual Oscillator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BAF3-8E87-78DA-AF27-296D904C8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Change:</a:t>
            </a:r>
          </a:p>
          <a:p>
            <a:pPr lvl="1"/>
            <a:r>
              <a:rPr lang="en-GB" dirty="0"/>
              <a:t>VCO1 and VCO2 Pitch.</a:t>
            </a:r>
          </a:p>
          <a:p>
            <a:pPr lvl="1"/>
            <a:r>
              <a:rPr lang="en-GB" dirty="0"/>
              <a:t>VCO1 Amp.</a:t>
            </a:r>
          </a:p>
          <a:p>
            <a:pPr lvl="1"/>
            <a:r>
              <a:rPr lang="en-GB" dirty="0"/>
              <a:t>VCO1 and VCO2 Waveforms.</a:t>
            </a:r>
          </a:p>
          <a:p>
            <a:pPr lvl="1"/>
            <a:endParaRPr lang="en-GB" dirty="0"/>
          </a:p>
          <a:p>
            <a:r>
              <a:rPr lang="en-GB" dirty="0"/>
              <a:t>Experiments:</a:t>
            </a:r>
          </a:p>
          <a:p>
            <a:pPr lvl="1"/>
            <a:r>
              <a:rPr lang="en-GB" dirty="0"/>
              <a:t>Tune to same pitch.</a:t>
            </a:r>
          </a:p>
          <a:p>
            <a:pPr lvl="1"/>
            <a:r>
              <a:rPr lang="en-GB" dirty="0"/>
              <a:t>Detune one slightly.</a:t>
            </a:r>
          </a:p>
          <a:p>
            <a:pPr lvl="1"/>
            <a:r>
              <a:rPr lang="en-GB" dirty="0"/>
              <a:t>Tune to 1 octave apart.</a:t>
            </a:r>
          </a:p>
          <a:p>
            <a:pPr lvl="1"/>
            <a:r>
              <a:rPr lang="en-GB" dirty="0"/>
              <a:t>Tune to 2 octaves.</a:t>
            </a:r>
          </a:p>
          <a:p>
            <a:pPr lvl="1"/>
            <a:r>
              <a:rPr lang="en-GB" dirty="0"/>
              <a:t>Find other intervals.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78787-D2DA-823C-0C6F-12E81AF08E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" y="1519555"/>
            <a:ext cx="5257800" cy="5209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0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B81D-D002-5021-2998-04DD301E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Dual VCO+LFO Pitch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0E62-417A-523E-6FE9-ED057722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GB" dirty="0"/>
              <a:t>Links VCO1 and VCO2 CVs.</a:t>
            </a:r>
          </a:p>
          <a:p>
            <a:r>
              <a:rPr lang="en-GB" dirty="0"/>
              <a:t>Turn LFO off and tune VCOs to 1 octave.</a:t>
            </a:r>
          </a:p>
          <a:p>
            <a:r>
              <a:rPr lang="en-GB" dirty="0"/>
              <a:t>Try LFO Rate and Depth.</a:t>
            </a:r>
          </a:p>
          <a:p>
            <a:r>
              <a:rPr lang="en-GB" dirty="0"/>
              <a:t>Try LFO waveforms.</a:t>
            </a:r>
          </a:p>
          <a:p>
            <a:r>
              <a:rPr lang="en-GB" dirty="0"/>
              <a:t>Connect one LFO waveform to VCO1 and one to VCO2.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05812-A60B-E85C-33B6-9B3DE43FCD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" y="1463040"/>
            <a:ext cx="5113973" cy="5195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64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70B7E-E745-D0C0-C60F-BB17B4C85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7"/>
          <a:stretch/>
        </p:blipFill>
        <p:spPr>
          <a:xfrm>
            <a:off x="385444" y="1904868"/>
            <a:ext cx="5481957" cy="4483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419BC-62FF-3460-DFCC-6BF0274C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ADSR Envelope Generator for Amplitude and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BDE5-3947-126F-A7C3-F14BB280F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GB" dirty="0"/>
              <a:t>EG1 back to controlling VCA.</a:t>
            </a:r>
          </a:p>
          <a:p>
            <a:r>
              <a:rPr lang="en-GB" dirty="0"/>
              <a:t>EG2 now controlling VCO Pitch.</a:t>
            </a:r>
          </a:p>
          <a:p>
            <a:r>
              <a:rPr lang="en-GB" dirty="0"/>
              <a:t>Try different A, D, S, R settings for both amplitude and pitch.</a:t>
            </a:r>
          </a:p>
        </p:txBody>
      </p:sp>
    </p:spTree>
    <p:extLst>
      <p:ext uri="{BB962C8B-B14F-4D97-AF65-F5344CB8AC3E}">
        <p14:creationId xmlns:p14="http://schemas.microsoft.com/office/powerpoint/2010/main" val="344799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80F24-3759-8385-46DC-918CB84DA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1" y="5299325"/>
            <a:ext cx="2261419" cy="1558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86F88-E367-5C0C-0028-3A120548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ADSR Envelope Generator – Dual Pitch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BEACD-76EB-5E4E-6248-182D922D22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Start with:</a:t>
            </a:r>
          </a:p>
          <a:p>
            <a:pPr lvl="1"/>
            <a:r>
              <a:rPr lang="en-GB" dirty="0"/>
              <a:t>Both Pitch controls turned right down.</a:t>
            </a:r>
          </a:p>
          <a:p>
            <a:pPr lvl="1"/>
            <a:r>
              <a:rPr lang="en-GB" dirty="0"/>
              <a:t>Low Sustain (S) level on each EG.</a:t>
            </a:r>
          </a:p>
          <a:p>
            <a:r>
              <a:rPr lang="en-GB" dirty="0"/>
              <a:t>Play some notes.</a:t>
            </a:r>
          </a:p>
          <a:p>
            <a:r>
              <a:rPr lang="en-GB" dirty="0"/>
              <a:t>Experiment with:</a:t>
            </a:r>
          </a:p>
          <a:p>
            <a:pPr lvl="1"/>
            <a:r>
              <a:rPr lang="en-GB" dirty="0"/>
              <a:t>Both sets of ADSR Settings.</a:t>
            </a:r>
          </a:p>
          <a:p>
            <a:pPr lvl="1"/>
            <a:r>
              <a:rPr lang="en-GB" dirty="0"/>
              <a:t>Detuning VCO2.</a:t>
            </a:r>
          </a:p>
          <a:p>
            <a:pPr lvl="1"/>
            <a:r>
              <a:rPr lang="en-GB" dirty="0"/>
              <a:t>Setting VCOs an octave apart.</a:t>
            </a:r>
          </a:p>
          <a:p>
            <a:pPr lvl="1"/>
            <a:r>
              <a:rPr lang="en-GB" dirty="0"/>
              <a:t>Different waveforms.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EF06C-67CD-B9F0-09F4-55530BC58E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2" y="1515432"/>
            <a:ext cx="5284074" cy="5139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59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3518-D886-B02F-CF19-6123FE10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Dual Pitch Sequence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C782B-4B70-8E8F-202B-BFB81E9E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81361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Both VCOs connected.</a:t>
            </a:r>
          </a:p>
          <a:p>
            <a:r>
              <a:rPr lang="en-GB" dirty="0"/>
              <a:t>Start with:</a:t>
            </a:r>
          </a:p>
          <a:p>
            <a:pPr lvl="1"/>
            <a:r>
              <a:rPr lang="en-GB" dirty="0"/>
              <a:t>VCO Pitch controls turned right down.</a:t>
            </a:r>
          </a:p>
          <a:p>
            <a:pPr lvl="1"/>
            <a:r>
              <a:rPr lang="en-GB" dirty="0"/>
              <a:t>VCO1 Amp and VCA Volume right up.</a:t>
            </a:r>
          </a:p>
          <a:p>
            <a:pPr lvl="1"/>
            <a:r>
              <a:rPr lang="en-GB" dirty="0"/>
              <a:t>Baby 8 steps fully clockwise (8 steps).</a:t>
            </a:r>
          </a:p>
          <a:p>
            <a:pPr lvl="1"/>
            <a:r>
              <a:rPr lang="en-GB" dirty="0"/>
              <a:t>Baby 8 Run/Stop -&gt; Run (to the right).</a:t>
            </a:r>
          </a:p>
          <a:p>
            <a:r>
              <a:rPr lang="en-GB" dirty="0"/>
              <a:t>Experiment with:</a:t>
            </a:r>
          </a:p>
          <a:p>
            <a:pPr lvl="1"/>
            <a:r>
              <a:rPr lang="en-GB" dirty="0"/>
              <a:t>Detune VCO2.</a:t>
            </a:r>
          </a:p>
          <a:p>
            <a:pPr lvl="1"/>
            <a:r>
              <a:rPr lang="en-GB" dirty="0"/>
              <a:t>Different Waveforms.</a:t>
            </a:r>
          </a:p>
          <a:p>
            <a:pPr lvl="1"/>
            <a:r>
              <a:rPr lang="en-GB" dirty="0"/>
              <a:t>Different Pitch controls.</a:t>
            </a:r>
          </a:p>
          <a:p>
            <a:pPr lvl="1"/>
            <a:r>
              <a:rPr lang="en-GB" dirty="0"/>
              <a:t>Adjust the sequence.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987E2-8877-57B1-DA3B-26F74B97D7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8" y="1496919"/>
            <a:ext cx="5455776" cy="5145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29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172CE-DC2C-1A6F-217D-1D8B1C9FE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B67C-EDCC-92AD-A871-A58C2043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Dual Oscillators and Oscilloscope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F0972-E148-5FF4-4575-638C9BA63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46542"/>
            <a:ext cx="9848850" cy="32359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0CEE05-3BA8-EC8F-ACD4-5ED07360A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7505"/>
            <a:ext cx="5186082" cy="17953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Setup: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VCA Amp turned fully clockwise.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fully anticlockwise (off).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and VCO2 Pitch half-way.</a:t>
            </a:r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both Sine outputs.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721A90-3EE4-54E3-1BB6-052AE281BBEC}"/>
              </a:ext>
            </a:extLst>
          </p:cNvPr>
          <p:cNvSpPr txBox="1">
            <a:spLocks/>
          </p:cNvSpPr>
          <p:nvPr/>
        </p:nvSpPr>
        <p:spPr>
          <a:xfrm>
            <a:off x="6024282" y="4697505"/>
            <a:ext cx="5186082" cy="1795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Experiment: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Slowly increase VCO1 Amp.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Tune both VCOs to same Pitch.</a:t>
            </a:r>
          </a:p>
          <a:p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 how the waveform slowly changes.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74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2AAE1-130E-8C40-CD8A-B11BA59FB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38EE-A45E-7EBB-6911-CF1B7B0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LED Indicator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B54A-C1BB-294F-CD94-D84AD2726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874" y="1690688"/>
            <a:ext cx="3765177" cy="4351338"/>
          </a:xfrm>
        </p:spPr>
        <p:txBody>
          <a:bodyPr>
            <a:normAutofit/>
          </a:bodyPr>
          <a:lstStyle/>
          <a:p>
            <a:r>
              <a:rPr lang="en-GB" dirty="0"/>
              <a:t>Experiment with:</a:t>
            </a:r>
          </a:p>
          <a:p>
            <a:pPr lvl="1"/>
            <a:r>
              <a:rPr lang="en-GB" dirty="0"/>
              <a:t>LFO Rate</a:t>
            </a:r>
          </a:p>
          <a:p>
            <a:pPr lvl="1"/>
            <a:r>
              <a:rPr lang="en-GB" dirty="0"/>
              <a:t>LFO Depth</a:t>
            </a:r>
          </a:p>
          <a:p>
            <a:pPr lvl="1"/>
            <a:r>
              <a:rPr lang="en-GB" dirty="0"/>
              <a:t>LFO Waveform</a:t>
            </a:r>
          </a:p>
          <a:p>
            <a:pPr lvl="1"/>
            <a:endParaRPr lang="en-GB" dirty="0"/>
          </a:p>
          <a:p>
            <a:r>
              <a:rPr lang="en-GB" dirty="0"/>
              <a:t>Contrast fast rate with very slow rate.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93722-01FD-E873-26CD-678EFAEF99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2" y="1243012"/>
            <a:ext cx="7797885" cy="38489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78718-8614-3038-5D6C-6B3D94148FD0}"/>
              </a:ext>
            </a:extLst>
          </p:cNvPr>
          <p:cNvSpPr txBox="1"/>
          <p:nvPr/>
        </p:nvSpPr>
        <p:spPr>
          <a:xfrm>
            <a:off x="510989" y="4992970"/>
            <a:ext cx="4088748" cy="2052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fully anti-clockwise (“off”).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Pitch half-way.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LFO Depth half-way.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LFO Rate fully anti-clockwise (“slow”).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85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2F33-4D8F-9F05-58AE-D1C5C2EA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B6E7A-420C-F678-39FD-D680B2CEE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13" y="1358134"/>
            <a:ext cx="8226725" cy="38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A7FC8-2205-CE90-03A2-8431E1FC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Potentiometer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AD20-0947-4193-41DB-629879F61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874" y="1690688"/>
            <a:ext cx="3765177" cy="4351338"/>
          </a:xfrm>
        </p:spPr>
        <p:txBody>
          <a:bodyPr>
            <a:normAutofit/>
          </a:bodyPr>
          <a:lstStyle/>
          <a:p>
            <a:r>
              <a:rPr lang="en-GB" dirty="0"/>
              <a:t>Experiment with:</a:t>
            </a:r>
          </a:p>
          <a:p>
            <a:pPr lvl="1"/>
            <a:r>
              <a:rPr lang="en-GB" dirty="0"/>
              <a:t>VCO1 Pitch</a:t>
            </a:r>
          </a:p>
          <a:p>
            <a:pPr lvl="1"/>
            <a:r>
              <a:rPr lang="en-GB" dirty="0"/>
              <a:t>Pot Control</a:t>
            </a:r>
          </a:p>
          <a:p>
            <a:pPr lvl="1"/>
            <a:endParaRPr lang="en-GB" dirty="0"/>
          </a:p>
          <a:p>
            <a:r>
              <a:rPr lang="en-GB" dirty="0"/>
              <a:t>Notice how the two add to each other…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A86BB-313C-795D-F6B6-9472E8D0FA5C}"/>
              </a:ext>
            </a:extLst>
          </p:cNvPr>
          <p:cNvSpPr txBox="1"/>
          <p:nvPr/>
        </p:nvSpPr>
        <p:spPr>
          <a:xfrm>
            <a:off x="510989" y="4992970"/>
            <a:ext cx="4201984" cy="1357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400" dirty="0"/>
              <a:t>Setup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 between 3V3 and GND.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VCO1 Amp and VCA Vol fully clockwise.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31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Office Theme</vt:lpstr>
      <vt:lpstr>The Educational DIY Synth Thing</vt:lpstr>
      <vt:lpstr>2. Dual Oscillator Output</vt:lpstr>
      <vt:lpstr>3. Dual VCO+LFO Pitch Modulation</vt:lpstr>
      <vt:lpstr>4. ADSR Envelope Generator for Amplitude and Pitch</vt:lpstr>
      <vt:lpstr>5. ADSR Envelope Generator – Dual Pitch</vt:lpstr>
      <vt:lpstr>6. Dual Pitch Sequence</vt:lpstr>
      <vt:lpstr>7. Dual Oscillators and Oscilloscope</vt:lpstr>
      <vt:lpstr>8. LED Indicator</vt:lpstr>
      <vt:lpstr>9. Potentiometer Control</vt:lpstr>
      <vt:lpstr>10. Light Dependant Resistor Control</vt:lpstr>
      <vt:lpstr>11. Force Sensitive Resistor Control</vt:lpstr>
      <vt:lpstr>12. “Thumb” Joystick Control</vt:lpstr>
      <vt:lpstr>13. Adjustable Low-pass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Kevin Office</dc:creator>
  <cp:lastModifiedBy>Kevin Office</cp:lastModifiedBy>
  <cp:revision>61</cp:revision>
  <cp:lastPrinted>2025-01-15T15:55:43Z</cp:lastPrinted>
  <dcterms:created xsi:type="dcterms:W3CDTF">2024-11-05T18:01:55Z</dcterms:created>
  <dcterms:modified xsi:type="dcterms:W3CDTF">2025-06-06T07:23:33Z</dcterms:modified>
</cp:coreProperties>
</file>